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84" r:id="rId1"/>
    <p:sldMasterId id="2147484696" r:id="rId2"/>
    <p:sldMasterId id="2147484708" r:id="rId3"/>
    <p:sldMasterId id="2147484721" r:id="rId4"/>
    <p:sldMasterId id="2147484733" r:id="rId5"/>
    <p:sldMasterId id="2147484747" r:id="rId6"/>
    <p:sldMasterId id="2147484759" r:id="rId7"/>
    <p:sldMasterId id="2147484771" r:id="rId8"/>
  </p:sldMasterIdLst>
  <p:notesMasterIdLst>
    <p:notesMasterId r:id="rId53"/>
  </p:notesMasterIdLst>
  <p:handoutMasterIdLst>
    <p:handoutMasterId r:id="rId54"/>
  </p:handoutMasterIdLst>
  <p:sldIdLst>
    <p:sldId id="373" r:id="rId9"/>
    <p:sldId id="329" r:id="rId10"/>
    <p:sldId id="339" r:id="rId11"/>
    <p:sldId id="377" r:id="rId12"/>
    <p:sldId id="338" r:id="rId13"/>
    <p:sldId id="340" r:id="rId14"/>
    <p:sldId id="352" r:id="rId15"/>
    <p:sldId id="378" r:id="rId16"/>
    <p:sldId id="379" r:id="rId17"/>
    <p:sldId id="384" r:id="rId18"/>
    <p:sldId id="386" r:id="rId19"/>
    <p:sldId id="385" r:id="rId20"/>
    <p:sldId id="381" r:id="rId21"/>
    <p:sldId id="382" r:id="rId22"/>
    <p:sldId id="383" r:id="rId23"/>
    <p:sldId id="354" r:id="rId24"/>
    <p:sldId id="356" r:id="rId25"/>
    <p:sldId id="355" r:id="rId26"/>
    <p:sldId id="357" r:id="rId27"/>
    <p:sldId id="358" r:id="rId28"/>
    <p:sldId id="343" r:id="rId29"/>
    <p:sldId id="350" r:id="rId30"/>
    <p:sldId id="396" r:id="rId31"/>
    <p:sldId id="344" r:id="rId32"/>
    <p:sldId id="347" r:id="rId33"/>
    <p:sldId id="348" r:id="rId34"/>
    <p:sldId id="345" r:id="rId35"/>
    <p:sldId id="370" r:id="rId36"/>
    <p:sldId id="346" r:id="rId37"/>
    <p:sldId id="349" r:id="rId38"/>
    <p:sldId id="351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87" r:id="rId49"/>
    <p:sldId id="368" r:id="rId50"/>
    <p:sldId id="388" r:id="rId51"/>
    <p:sldId id="369" r:id="rId5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8F5CE70-EEE5-450A-8343-A5E21D923FC1}">
          <p14:sldIdLst>
            <p14:sldId id="373"/>
            <p14:sldId id="329"/>
            <p14:sldId id="339"/>
            <p14:sldId id="377"/>
            <p14:sldId id="338"/>
            <p14:sldId id="340"/>
            <p14:sldId id="352"/>
            <p14:sldId id="378"/>
            <p14:sldId id="379"/>
            <p14:sldId id="384"/>
            <p14:sldId id="386"/>
            <p14:sldId id="385"/>
            <p14:sldId id="381"/>
            <p14:sldId id="382"/>
            <p14:sldId id="383"/>
            <p14:sldId id="354"/>
            <p14:sldId id="356"/>
            <p14:sldId id="355"/>
            <p14:sldId id="357"/>
            <p14:sldId id="358"/>
            <p14:sldId id="343"/>
            <p14:sldId id="350"/>
            <p14:sldId id="396"/>
            <p14:sldId id="344"/>
            <p14:sldId id="347"/>
            <p14:sldId id="348"/>
            <p14:sldId id="345"/>
            <p14:sldId id="370"/>
            <p14:sldId id="346"/>
            <p14:sldId id="349"/>
            <p14:sldId id="351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7"/>
            <p14:sldId id="368"/>
            <p14:sldId id="388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84081" autoAdjust="0"/>
  </p:normalViewPr>
  <p:slideViewPr>
    <p:cSldViewPr>
      <p:cViewPr>
        <p:scale>
          <a:sx n="75" d="100"/>
          <a:sy n="75" d="100"/>
        </p:scale>
        <p:origin x="-1380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6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F7FC3-A35A-4AB6-A936-5438F53E8D0D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l-GR"/>
        </a:p>
      </dgm:t>
    </dgm:pt>
    <dgm:pt modelId="{9B3373EC-45DF-40CA-92CA-530F874E562F}" type="pres">
      <dgm:prSet presAssocID="{268F7FC3-A35A-4AB6-A936-5438F53E8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AC3E1F43-D0DB-43CB-B9F2-77344D04B0F6}" type="presOf" srcId="{268F7FC3-A35A-4AB6-A936-5438F53E8D0D}" destId="{9B3373EC-45DF-40CA-92CA-530F874E56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8EF0056-2E24-449C-9AC0-9598F825AB08}" type="datetimeFigureOut">
              <a:rPr lang="el-GR"/>
              <a:pPr>
                <a:defRPr/>
              </a:pPr>
              <a:t>27/5/2012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E2DB32-AED8-4E9B-A71F-CE32FA64C6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62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Suvayu Ali, S.F.U.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17062C56-E8ED-4BF9-AED5-7B97AF3F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3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639416B-9247-48E6-A06A-E2B2328C961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l-GR" dirty="0" smtClean="0">
                <a:latin typeface="Times New Roman" pitchFamily="18" charset="0"/>
              </a:rPr>
              <a:t>Υπάρχουν</a:t>
            </a:r>
            <a:r>
              <a:rPr lang="el-GR" baseline="0" dirty="0" smtClean="0">
                <a:latin typeface="Times New Roman" pitchFamily="18" charset="0"/>
              </a:rPr>
              <a:t> μικροδιαφορές στα </a:t>
            </a:r>
            <a:r>
              <a:rPr lang="en-GB" baseline="0" dirty="0" smtClean="0">
                <a:latin typeface="Times New Roman" pitchFamily="18" charset="0"/>
              </a:rPr>
              <a:t>2-d </a:t>
            </a:r>
            <a:r>
              <a:rPr lang="en-US" baseline="0" dirty="0" smtClean="0">
                <a:latin typeface="Times New Roman" pitchFamily="18" charset="0"/>
              </a:rPr>
              <a:t>objects, </a:t>
            </a:r>
            <a:r>
              <a:rPr lang="el-GR" baseline="0" dirty="0" smtClean="0">
                <a:latin typeface="Times New Roman" pitchFamily="18" charset="0"/>
              </a:rPr>
              <a:t>αλλα η βασική διαφορά είναι ότι η </a:t>
            </a:r>
            <a:r>
              <a:rPr lang="en-GB" baseline="0" dirty="0" smtClean="0">
                <a:latin typeface="Times New Roman" pitchFamily="18" charset="0"/>
              </a:rPr>
              <a:t>GML </a:t>
            </a:r>
            <a:r>
              <a:rPr lang="el-GR" baseline="0" dirty="0" smtClean="0">
                <a:latin typeface="Times New Roman" pitchFamily="18" charset="0"/>
              </a:rPr>
              <a:t>υποστηρίζει 3-</a:t>
            </a:r>
            <a:r>
              <a:rPr lang="en-GB" baseline="0" dirty="0" smtClean="0">
                <a:latin typeface="Times New Roman" pitchFamily="18" charset="0"/>
              </a:rPr>
              <a:t>d objects</a:t>
            </a:r>
            <a:r>
              <a:rPr lang="el-GR" baseline="0" dirty="0" smtClean="0">
                <a:latin typeface="Times New Roman" pitchFamily="18" charset="0"/>
              </a:rPr>
              <a:t>.</a:t>
            </a:r>
          </a:p>
          <a:p>
            <a:r>
              <a:rPr lang="el-GR" baseline="0" dirty="0" smtClean="0">
                <a:latin typeface="Times New Roman" pitchFamily="18" charset="0"/>
              </a:rPr>
              <a:t>Θέλετε να ξαναφτιάξουμε το σχήμα;</a:t>
            </a:r>
            <a:endParaRPr lang="en-GB" baseline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44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02B586D0-4D07-4FD5-9ADD-D6832B6A1A9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SzPct val="45000"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5/17/11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Suvayu Ali, S.F.U.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EECFC2-07E5-4183-8BF6-4F97513C41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94DC-8B2B-47A9-A4D7-E1467D91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5132-581E-4664-94BF-7ADFBF2A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176D-D6AA-4A92-83AC-A552EA6A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1B8D-B2FE-47EC-B8B4-E4F5423E0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184A-BA74-4322-8A36-CA2E838E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5A2E-DE94-4EFC-98CF-A75476BE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249C-9068-4CB5-9EA0-9D5DCBBC1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2B3D-48D8-480E-A98D-7E9B3903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C0A6-CE96-4261-BBDE-71802397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3AFB-3157-42FF-8815-D03807410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58DA-6B65-49F3-B4DB-EA63B335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7BCD-E371-4A5D-8141-23C1417A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0D33-604F-4A04-9044-CE7A51A0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2F37-EA25-409B-8D23-C63320F1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922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9223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7DFA-F43D-47B0-AF13-E357CDB9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735C-DF19-42AE-A898-3271A380F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985D-2FF6-491E-9F46-ECE2F684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CCBA-CD38-4755-A364-B1AB7259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2B4E-05E1-4540-8F2A-AC59FF41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6727-462B-4160-89D1-1938BD1E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4B1B-80F9-41CA-950E-794D5793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93663"/>
            <a:ext cx="2268537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93663"/>
            <a:ext cx="66548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5245-56E2-447B-9FC2-DE134FCD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93663"/>
            <a:ext cx="7364412" cy="912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3238" y="1392238"/>
            <a:ext cx="9069387" cy="49879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l-G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61FB-9E74-4A5F-8F52-F2BA518E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94DC-8B2B-47A9-A4D7-E1467D91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5132-581E-4664-94BF-7ADFBF2A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176D-D6AA-4A92-83AC-A552EA6A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1B8D-B2FE-47EC-B8B4-E4F5423E0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184A-BA74-4322-8A36-CA2E838E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5A2E-DE94-4EFC-98CF-A75476BE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249C-9068-4CB5-9EA0-9D5DCBBC1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2B3D-48D8-480E-A98D-7E9B3903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C0A6-CE96-4261-BBDE-71802397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3AFB-3157-42FF-8815-D03807410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58DA-6B65-49F3-B4DB-EA63B335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7BCD-E371-4A5D-8141-23C1417A6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0D33-604F-4A04-9044-CE7A51A0A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4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2F37-EA25-409B-8D23-C63320F14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1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922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9223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7DFA-F43D-47B0-AF13-E357CDB9F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5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735C-DF19-42AE-A898-3271A380F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985D-2FF6-491E-9F46-ECE2F6849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CCBA-CD38-4755-A364-B1AB7259F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7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2B4E-05E1-4540-8F2A-AC59FF41E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5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6727-462B-4160-89D1-1938BD1E0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9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4B1B-80F9-41CA-950E-794D579332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93663"/>
            <a:ext cx="2268537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93663"/>
            <a:ext cx="66548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5245-56E2-447B-9FC2-DE134FCD01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4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93663"/>
            <a:ext cx="7364412" cy="912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3238" y="1392238"/>
            <a:ext cx="9069387" cy="49879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l-G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61FB-9E74-4A5F-8F52-F2BA518ED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44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068" y="251989"/>
            <a:ext cx="7975245" cy="6667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980363" y="6551613"/>
            <a:ext cx="20955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1A89-9B3B-4106-878E-A992721F1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9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 userDrawn="1"/>
        </p:nvSpPr>
        <p:spPr bwMode="auto">
          <a:xfrm>
            <a:off x="539750" y="7019925"/>
            <a:ext cx="49326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l" eaLnBrk="1">
              <a:lnSpc>
                <a:spcPct val="98000"/>
              </a:lnSpc>
              <a:buClrTx/>
              <a:buFontTx/>
              <a:buNone/>
            </a:pPr>
            <a:r>
              <a:rPr lang="en-US" sz="1100" b="1" dirty="0" smtClean="0">
                <a:solidFill>
                  <a:srgbClr val="004586"/>
                </a:solidFill>
                <a:latin typeface="Verdana" pitchFamily="34" charset="0"/>
              </a:rPr>
              <a:t>Data models, Query Languages, Implemented Systems and Applications of Linked Geospatial Data, ESWC 2012</a:t>
            </a:r>
            <a:endParaRPr lang="en-US" sz="1100" b="1" dirty="0">
              <a:solidFill>
                <a:srgbClr val="00458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94DC-8B2B-47A9-A4D7-E1467D91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5132-581E-4664-94BF-7ADFBF2A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176D-D6AA-4A92-83AC-A552EA6A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1B8D-B2FE-47EC-B8B4-E4F5423E0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184A-BA74-4322-8A36-CA2E838E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5A2E-DE94-4EFC-98CF-A75476BE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249C-9068-4CB5-9EA0-9D5DCBBC1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2B3D-48D8-480E-A98D-7E9B3903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C0A6-CE96-4261-BBDE-71802397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3AFB-3157-42FF-8815-D03807410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58DA-6B65-49F3-B4DB-EA63B335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7BCD-E371-4A5D-8141-23C1417A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0D33-604F-4A04-9044-CE7A51A0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2F37-EA25-409B-8D23-C63320F1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922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9223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7DFA-F43D-47B0-AF13-E357CDB9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735C-DF19-42AE-A898-3271A380F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985D-2FF6-491E-9F46-ECE2F684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CCBA-CD38-4755-A364-B1AB7259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2B4E-05E1-4540-8F2A-AC59FF41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6727-462B-4160-89D1-1938BD1E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4B1B-80F9-41CA-950E-794D5793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93663"/>
            <a:ext cx="2268537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93663"/>
            <a:ext cx="66548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5245-56E2-447B-9FC2-DE134FCD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93663"/>
            <a:ext cx="7364412" cy="912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3238" y="1392238"/>
            <a:ext cx="9069387" cy="49879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l-G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61FB-9E74-4A5F-8F52-F2BA518E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45EF0E-1BDF-4B0F-BF66-B0B51FD9E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3663"/>
            <a:ext cx="7364412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92238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19925"/>
            <a:ext cx="31940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31A89-9B3B-4106-878E-A992721F1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txStyles>
    <p:titleStyle>
      <a:lvl1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2pPr>
      <a:lvl3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3pPr>
      <a:lvl4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4pPr>
      <a:lvl5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45EF0E-1BDF-4B0F-BF66-B0B51FD9E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3663"/>
            <a:ext cx="90789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92238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 b="1">
                <a:solidFill>
                  <a:srgbClr val="004586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19925"/>
            <a:ext cx="31940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>
                <a:solidFill>
                  <a:srgbClr val="004586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 b="1">
                <a:solidFill>
                  <a:srgbClr val="004586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2245EF0E-1BDF-4B0F-BF66-B0B51FD9E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</p:sldLayoutIdLst>
  <p:txStyles>
    <p:titleStyle>
      <a:lvl1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4586"/>
          </a:solidFill>
          <a:latin typeface="+mj-lt"/>
          <a:ea typeface="DejaVu Sans" pitchFamily="34" charset="0"/>
          <a:cs typeface="+mj-cs"/>
        </a:defRPr>
      </a:lvl1pPr>
      <a:lvl2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4586"/>
          </a:solidFill>
          <a:latin typeface="Verdana" pitchFamily="32" charset="0"/>
          <a:ea typeface="DejaVu Sans" pitchFamily="34" charset="0"/>
          <a:cs typeface="DejaVu Sans" charset="0"/>
        </a:defRPr>
      </a:lvl2pPr>
      <a:lvl3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4586"/>
          </a:solidFill>
          <a:latin typeface="Verdana" pitchFamily="32" charset="0"/>
          <a:ea typeface="DejaVu Sans" pitchFamily="34" charset="0"/>
          <a:cs typeface="DejaVu Sans" charset="0"/>
        </a:defRPr>
      </a:lvl3pPr>
      <a:lvl4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4586"/>
          </a:solidFill>
          <a:latin typeface="Verdana" pitchFamily="32" charset="0"/>
          <a:ea typeface="DejaVu Sans" pitchFamily="34" charset="0"/>
          <a:cs typeface="DejaVu Sans" charset="0"/>
        </a:defRPr>
      </a:lvl4pPr>
      <a:lvl5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4586"/>
          </a:solidFill>
          <a:latin typeface="Verdana" pitchFamily="32" charset="0"/>
          <a:ea typeface="DejaVu Sans" pitchFamily="34" charset="0"/>
          <a:cs typeface="DejaVu Sans" charset="0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4586"/>
          </a:solidFill>
          <a:latin typeface="Verdana" pitchFamily="32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DejaVu Sans" pitchFamily="34" charset="0"/>
          <a:cs typeface="+mn-cs"/>
        </a:defRPr>
      </a:lvl1pPr>
      <a:lvl2pPr marL="742950" indent="-285750" algn="l" defTabSz="457200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DejaVu Sans" pitchFamily="34" charset="0"/>
          <a:cs typeface="+mn-cs"/>
        </a:defRPr>
      </a:lvl2pPr>
      <a:lvl3pPr marL="1143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DejaVu Sans" pitchFamily="34" charset="0"/>
          <a:cs typeface="+mn-cs"/>
        </a:defRPr>
      </a:lvl3pPr>
      <a:lvl4pPr marL="1600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4pPr>
      <a:lvl5pPr marL="20574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DejaVu Sans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45EF0E-1BDF-4B0F-BF66-B0B51FD9E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3663"/>
            <a:ext cx="7364412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92238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058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19925"/>
            <a:ext cx="31940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200" b="1" smtClean="0">
                <a:solidFill>
                  <a:srgbClr val="0045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31A89-9B3B-4106-878E-A992721F1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48488"/>
            <a:ext cx="9036050" cy="1587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39750" y="1044575"/>
            <a:ext cx="9036050" cy="1588"/>
          </a:xfrm>
          <a:prstGeom prst="line">
            <a:avLst/>
          </a:prstGeom>
          <a:noFill/>
          <a:ln w="27360">
            <a:solidFill>
              <a:srgbClr val="00458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  <p:sldLayoutId id="2147484783" r:id="rId12"/>
  </p:sldLayoutIdLst>
  <p:txStyles>
    <p:titleStyle>
      <a:lvl1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2pPr>
      <a:lvl3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3pPr>
      <a:lvl4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4pPr>
      <a:lvl5pPr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b="1">
          <a:solidFill>
            <a:srgbClr val="004586"/>
          </a:solidFill>
          <a:latin typeface="Verdana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is.net/def/cr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sg-registry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pengeospatial.org/files/?artifact_id=2535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pengeospatial.org/files/?artifact_id=2535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1136649"/>
            <a:ext cx="9190038" cy="3795315"/>
          </a:xfrm>
        </p:spPr>
        <p:txBody>
          <a:bodyPr tIns="13607"/>
          <a:lstStyle/>
          <a:p>
            <a:pPr algn="l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/>
              <a:t>Background in geospatial </a:t>
            </a:r>
            <a:r>
              <a:rPr lang="en-US" sz="4000" b="1" dirty="0"/>
              <a:t>data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modeling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530225" y="6012085"/>
            <a:ext cx="90471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316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Presenter: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Manolis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Koubarakis</a:t>
            </a:r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799952" y="35421"/>
            <a:ext cx="7777436" cy="96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>
              <a:lnSpc>
                <a:spcPct val="98000"/>
              </a:lnSpc>
              <a:buClrTx/>
              <a:buFontTx/>
              <a:buNone/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Extended Semantic Web Conference 2012</a:t>
            </a:r>
            <a:endParaRPr lang="en-US" sz="2400" b="1" dirty="0">
              <a:solidFill>
                <a:srgbClr val="004586"/>
              </a:solidFill>
              <a:latin typeface="Verdana" pitchFamily="34" charset="0"/>
            </a:endParaRPr>
          </a:p>
        </p:txBody>
      </p:sp>
      <p:pic>
        <p:nvPicPr>
          <p:cNvPr id="7" name="Picture 2" descr="C:\Users\kkyzir\Desktop\ESWC_Logo_2012_CMYK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5421"/>
            <a:ext cx="1053703" cy="8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79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DE-9IM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Rectangle 4"/>
              <p:cNvSpPr>
                <a:spLocks noChangeArrowheads="1"/>
              </p:cNvSpPr>
              <p:nvPr/>
            </p:nvSpPr>
            <p:spPr bwMode="auto">
              <a:xfrm>
                <a:off x="575246" y="1187450"/>
                <a:ext cx="9073578" cy="576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10440" rIns="0" bIns="0"/>
              <a:lstStyle/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The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dimensionally extended 9-intersection model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has been defined by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Verdana" pitchFamily="34" charset="0"/>
                  </a:rPr>
                  <a:t>Clementini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, Di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Verdana" pitchFamily="34" charset="0"/>
                  </a:rPr>
                  <a:t>Felice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 and van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Verdana" pitchFamily="34" charset="0"/>
                  </a:rPr>
                  <a:t>Oosterom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 in 1993 based on previous work by these authors,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Verdana" pitchFamily="34" charset="0"/>
                  </a:rPr>
                  <a:t>Egenhofer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,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Verdana" pitchFamily="34" charset="0"/>
                  </a:rPr>
                  <a:t>Franzosa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 and others.</a:t>
                </a: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It captures topological relationships between geometries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by considering the 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dimension of the intersections involving the interior, boundary and exterior of the two geometries:</a:t>
                </a: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b="1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8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2</a:t>
                </a: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51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46" y="1187450"/>
                <a:ext cx="9073578" cy="5761038"/>
              </a:xfrm>
              <a:prstGeom prst="rect">
                <a:avLst/>
              </a:prstGeom>
              <a:blipFill rotWithShape="1">
                <a:blip r:embed="rId4"/>
                <a:stretch>
                  <a:fillRect l="-1075" r="-1813" b="-39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3298" name="Picture 2" descr="C:\manolis\talks\eswc2012-tutorial\figures\de-9im-matri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824" y="5364013"/>
            <a:ext cx="8934910" cy="1008112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81575" y="3671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36718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4586"/>
                </a:solidFill>
                <a:latin typeface="Verdana" pitchFamily="34" charset="0"/>
              </a:rPr>
              <a:t>Example: A DISJOINT C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816" y="1187549"/>
            <a:ext cx="90735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nip Diagonal Corner Rectangle 9"/>
          <p:cNvSpPr>
            <a:spLocks/>
          </p:cNvSpPr>
          <p:nvPr/>
        </p:nvSpPr>
        <p:spPr bwMode="auto">
          <a:xfrm rot="20523918">
            <a:off x="750065" y="1601624"/>
            <a:ext cx="1583507" cy="1439936"/>
          </a:xfrm>
          <a:custGeom>
            <a:avLst/>
            <a:gdLst>
              <a:gd name="T0" fmla="*/ 479373 w 2016125"/>
              <a:gd name="T1" fmla="*/ 0 h 1439862"/>
              <a:gd name="T2" fmla="*/ 2016125 w 2016125"/>
              <a:gd name="T3" fmla="*/ 0 h 1439862"/>
              <a:gd name="T4" fmla="*/ 2016125 w 2016125"/>
              <a:gd name="T5" fmla="*/ 0 h 1439862"/>
              <a:gd name="T6" fmla="*/ 2016125 w 2016125"/>
              <a:gd name="T7" fmla="*/ 960489 h 1439862"/>
              <a:gd name="T8" fmla="*/ 1536752 w 2016125"/>
              <a:gd name="T9" fmla="*/ 1439862 h 1439862"/>
              <a:gd name="T10" fmla="*/ 0 w 2016125"/>
              <a:gd name="T11" fmla="*/ 1439862 h 1439862"/>
              <a:gd name="T12" fmla="*/ 0 w 2016125"/>
              <a:gd name="T13" fmla="*/ 1439862 h 1439862"/>
              <a:gd name="T14" fmla="*/ 0 w 2016125"/>
              <a:gd name="T15" fmla="*/ 479373 h 1439862"/>
              <a:gd name="T16" fmla="*/ 479373 w 2016125"/>
              <a:gd name="T17" fmla="*/ 0 h 14398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479373 w 2016125"/>
              <a:gd name="connsiteY0" fmla="*/ 0 h 1439862"/>
              <a:gd name="connsiteX1" fmla="*/ 2016125 w 2016125"/>
              <a:gd name="connsiteY1" fmla="*/ 0 h 1439862"/>
              <a:gd name="connsiteX2" fmla="*/ 2016125 w 2016125"/>
              <a:gd name="connsiteY2" fmla="*/ 960489 h 1439862"/>
              <a:gd name="connsiteX3" fmla="*/ 1536752 w 2016125"/>
              <a:gd name="connsiteY3" fmla="*/ 1439862 h 1439862"/>
              <a:gd name="connsiteX4" fmla="*/ 436649 w 2016125"/>
              <a:gd name="connsiteY4" fmla="*/ 1080887 h 1439862"/>
              <a:gd name="connsiteX5" fmla="*/ 0 w 2016125"/>
              <a:gd name="connsiteY5" fmla="*/ 479373 h 1439862"/>
              <a:gd name="connsiteX6" fmla="*/ 479373 w 2016125"/>
              <a:gd name="connsiteY6" fmla="*/ 0 h 1439862"/>
              <a:gd name="connsiteX0" fmla="*/ 479373 w 2016125"/>
              <a:gd name="connsiteY0" fmla="*/ 0 h 1439862"/>
              <a:gd name="connsiteX1" fmla="*/ 1655561 w 2016125"/>
              <a:gd name="connsiteY1" fmla="*/ 265495 h 1439862"/>
              <a:gd name="connsiteX2" fmla="*/ 2016125 w 2016125"/>
              <a:gd name="connsiteY2" fmla="*/ 960489 h 1439862"/>
              <a:gd name="connsiteX3" fmla="*/ 1536752 w 2016125"/>
              <a:gd name="connsiteY3" fmla="*/ 1439862 h 1439862"/>
              <a:gd name="connsiteX4" fmla="*/ 436649 w 2016125"/>
              <a:gd name="connsiteY4" fmla="*/ 1080887 h 1439862"/>
              <a:gd name="connsiteX5" fmla="*/ 0 w 2016125"/>
              <a:gd name="connsiteY5" fmla="*/ 479373 h 1439862"/>
              <a:gd name="connsiteX6" fmla="*/ 479373 w 2016125"/>
              <a:gd name="connsiteY6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125" h="1439862">
                <a:moveTo>
                  <a:pt x="479373" y="0"/>
                </a:moveTo>
                <a:lnTo>
                  <a:pt x="1655561" y="265495"/>
                </a:lnTo>
                <a:lnTo>
                  <a:pt x="2016125" y="960489"/>
                </a:lnTo>
                <a:lnTo>
                  <a:pt x="1536752" y="1439862"/>
                </a:lnTo>
                <a:lnTo>
                  <a:pt x="436649" y="1080887"/>
                </a:lnTo>
                <a:lnTo>
                  <a:pt x="0" y="479373"/>
                </a:lnTo>
                <a:lnTo>
                  <a:pt x="479373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7" name="Snip Diagonal Corner Rectangle 13"/>
          <p:cNvSpPr>
            <a:spLocks/>
          </p:cNvSpPr>
          <p:nvPr/>
        </p:nvSpPr>
        <p:spPr bwMode="auto">
          <a:xfrm>
            <a:off x="863848" y="3131765"/>
            <a:ext cx="1224136" cy="1585466"/>
          </a:xfrm>
          <a:custGeom>
            <a:avLst/>
            <a:gdLst>
              <a:gd name="T0" fmla="*/ 479902 w 2016125"/>
              <a:gd name="T1" fmla="*/ 0 h 1441450"/>
              <a:gd name="T2" fmla="*/ 2016125 w 2016125"/>
              <a:gd name="T3" fmla="*/ 0 h 1441450"/>
              <a:gd name="T4" fmla="*/ 2016125 w 2016125"/>
              <a:gd name="T5" fmla="*/ 0 h 1441450"/>
              <a:gd name="T6" fmla="*/ 2016125 w 2016125"/>
              <a:gd name="T7" fmla="*/ 961548 h 1441450"/>
              <a:gd name="T8" fmla="*/ 1536223 w 2016125"/>
              <a:gd name="T9" fmla="*/ 1441450 h 1441450"/>
              <a:gd name="T10" fmla="*/ 0 w 2016125"/>
              <a:gd name="T11" fmla="*/ 1441450 h 1441450"/>
              <a:gd name="T12" fmla="*/ 0 w 2016125"/>
              <a:gd name="T13" fmla="*/ 1441450 h 1441450"/>
              <a:gd name="T14" fmla="*/ 0 w 2016125"/>
              <a:gd name="T15" fmla="*/ 479902 h 1441450"/>
              <a:gd name="T16" fmla="*/ 479902 w 2016125"/>
              <a:gd name="T17" fmla="*/ 0 h 1441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479902 w 2016125"/>
              <a:gd name="connsiteY0" fmla="*/ 144016 h 1585466"/>
              <a:gd name="connsiteX1" fmla="*/ 1558012 w 2016125"/>
              <a:gd name="connsiteY1" fmla="*/ 0 h 1585466"/>
              <a:gd name="connsiteX2" fmla="*/ 2016125 w 2016125"/>
              <a:gd name="connsiteY2" fmla="*/ 1105564 h 1585466"/>
              <a:gd name="connsiteX3" fmla="*/ 1536223 w 2016125"/>
              <a:gd name="connsiteY3" fmla="*/ 1585466 h 1585466"/>
              <a:gd name="connsiteX4" fmla="*/ 0 w 2016125"/>
              <a:gd name="connsiteY4" fmla="*/ 1585466 h 1585466"/>
              <a:gd name="connsiteX5" fmla="*/ 0 w 2016125"/>
              <a:gd name="connsiteY5" fmla="*/ 623918 h 1585466"/>
              <a:gd name="connsiteX6" fmla="*/ 479902 w 2016125"/>
              <a:gd name="connsiteY6" fmla="*/ 144016 h 1585466"/>
              <a:gd name="connsiteX0" fmla="*/ 479902 w 1558012"/>
              <a:gd name="connsiteY0" fmla="*/ 144016 h 1585466"/>
              <a:gd name="connsiteX1" fmla="*/ 1558012 w 1558012"/>
              <a:gd name="connsiteY1" fmla="*/ 0 h 1585466"/>
              <a:gd name="connsiteX2" fmla="*/ 1191421 w 1558012"/>
              <a:gd name="connsiteY2" fmla="*/ 792088 h 1585466"/>
              <a:gd name="connsiteX3" fmla="*/ 1536223 w 1558012"/>
              <a:gd name="connsiteY3" fmla="*/ 1585466 h 1585466"/>
              <a:gd name="connsiteX4" fmla="*/ 0 w 1558012"/>
              <a:gd name="connsiteY4" fmla="*/ 1585466 h 1585466"/>
              <a:gd name="connsiteX5" fmla="*/ 0 w 1558012"/>
              <a:gd name="connsiteY5" fmla="*/ 623918 h 1585466"/>
              <a:gd name="connsiteX6" fmla="*/ 479902 w 1558012"/>
              <a:gd name="connsiteY6" fmla="*/ 144016 h 15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012" h="1585466">
                <a:moveTo>
                  <a:pt x="479902" y="144016"/>
                </a:moveTo>
                <a:lnTo>
                  <a:pt x="1558012" y="0"/>
                </a:lnTo>
                <a:lnTo>
                  <a:pt x="1191421" y="792088"/>
                </a:lnTo>
                <a:lnTo>
                  <a:pt x="1536223" y="1585466"/>
                </a:lnTo>
                <a:lnTo>
                  <a:pt x="0" y="1585466"/>
                </a:lnTo>
                <a:lnTo>
                  <a:pt x="0" y="623918"/>
                </a:lnTo>
                <a:lnTo>
                  <a:pt x="479902" y="14401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08330"/>
              </p:ext>
            </p:extLst>
          </p:nvPr>
        </p:nvGraphicFramePr>
        <p:xfrm>
          <a:off x="3240088" y="2433638"/>
          <a:ext cx="6473824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456"/>
                <a:gridCol w="1618456"/>
                <a:gridCol w="1618456"/>
                <a:gridCol w="1618456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</a:t>
                      </a:r>
                      <a:r>
                        <a:rPr lang="en-US" sz="1800" dirty="0"/>
                        <a:t>(C)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</a:t>
                      </a:r>
                      <a:r>
                        <a:rPr lang="en-US" sz="1800"/>
                        <a:t>(C)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</a:t>
                      </a:r>
                      <a:r>
                        <a:rPr lang="en-US" sz="1800"/>
                        <a:t>(C)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I</a:t>
                      </a:r>
                      <a:r>
                        <a:rPr lang="en-US" sz="180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</a:t>
                      </a:r>
                      <a:r>
                        <a:rPr lang="en-US" sz="1800" b="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</a:t>
                      </a:r>
                      <a:r>
                        <a:rPr lang="en-US" sz="1800" b="0" dirty="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</a:t>
                      </a: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367904" y="2123653"/>
            <a:ext cx="3642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A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223888" y="3851845"/>
            <a:ext cx="3513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Diagonal Corner Rectangle 13"/>
          <p:cNvSpPr>
            <a:spLocks/>
          </p:cNvSpPr>
          <p:nvPr/>
        </p:nvSpPr>
        <p:spPr bwMode="auto">
          <a:xfrm>
            <a:off x="431800" y="2051645"/>
            <a:ext cx="2304256" cy="1585466"/>
          </a:xfrm>
          <a:custGeom>
            <a:avLst/>
            <a:gdLst>
              <a:gd name="T0" fmla="*/ 479902 w 2016125"/>
              <a:gd name="T1" fmla="*/ 0 h 1441450"/>
              <a:gd name="T2" fmla="*/ 2016125 w 2016125"/>
              <a:gd name="T3" fmla="*/ 0 h 1441450"/>
              <a:gd name="T4" fmla="*/ 2016125 w 2016125"/>
              <a:gd name="T5" fmla="*/ 0 h 1441450"/>
              <a:gd name="T6" fmla="*/ 2016125 w 2016125"/>
              <a:gd name="T7" fmla="*/ 961548 h 1441450"/>
              <a:gd name="T8" fmla="*/ 1536223 w 2016125"/>
              <a:gd name="T9" fmla="*/ 1441450 h 1441450"/>
              <a:gd name="T10" fmla="*/ 0 w 2016125"/>
              <a:gd name="T11" fmla="*/ 1441450 h 1441450"/>
              <a:gd name="T12" fmla="*/ 0 w 2016125"/>
              <a:gd name="T13" fmla="*/ 1441450 h 1441450"/>
              <a:gd name="T14" fmla="*/ 0 w 2016125"/>
              <a:gd name="T15" fmla="*/ 479902 h 1441450"/>
              <a:gd name="T16" fmla="*/ 479902 w 2016125"/>
              <a:gd name="T17" fmla="*/ 0 h 1441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479902 w 2016125"/>
              <a:gd name="connsiteY0" fmla="*/ 144016 h 1585466"/>
              <a:gd name="connsiteX1" fmla="*/ 1558012 w 2016125"/>
              <a:gd name="connsiteY1" fmla="*/ 0 h 1585466"/>
              <a:gd name="connsiteX2" fmla="*/ 2016125 w 2016125"/>
              <a:gd name="connsiteY2" fmla="*/ 1105564 h 1585466"/>
              <a:gd name="connsiteX3" fmla="*/ 1536223 w 2016125"/>
              <a:gd name="connsiteY3" fmla="*/ 1585466 h 1585466"/>
              <a:gd name="connsiteX4" fmla="*/ 0 w 2016125"/>
              <a:gd name="connsiteY4" fmla="*/ 1585466 h 1585466"/>
              <a:gd name="connsiteX5" fmla="*/ 0 w 2016125"/>
              <a:gd name="connsiteY5" fmla="*/ 623918 h 1585466"/>
              <a:gd name="connsiteX6" fmla="*/ 479902 w 2016125"/>
              <a:gd name="connsiteY6" fmla="*/ 144016 h 1585466"/>
              <a:gd name="connsiteX0" fmla="*/ 479902 w 1558012"/>
              <a:gd name="connsiteY0" fmla="*/ 144016 h 1585466"/>
              <a:gd name="connsiteX1" fmla="*/ 1558012 w 1558012"/>
              <a:gd name="connsiteY1" fmla="*/ 0 h 1585466"/>
              <a:gd name="connsiteX2" fmla="*/ 1191421 w 1558012"/>
              <a:gd name="connsiteY2" fmla="*/ 792088 h 1585466"/>
              <a:gd name="connsiteX3" fmla="*/ 1536223 w 1558012"/>
              <a:gd name="connsiteY3" fmla="*/ 1585466 h 1585466"/>
              <a:gd name="connsiteX4" fmla="*/ 0 w 1558012"/>
              <a:gd name="connsiteY4" fmla="*/ 1585466 h 1585466"/>
              <a:gd name="connsiteX5" fmla="*/ 0 w 1558012"/>
              <a:gd name="connsiteY5" fmla="*/ 623918 h 1585466"/>
              <a:gd name="connsiteX6" fmla="*/ 479902 w 1558012"/>
              <a:gd name="connsiteY6" fmla="*/ 144016 h 1585466"/>
              <a:gd name="connsiteX0" fmla="*/ 479902 w 1558012"/>
              <a:gd name="connsiteY0" fmla="*/ 144016 h 1585466"/>
              <a:gd name="connsiteX1" fmla="*/ 1558012 w 1558012"/>
              <a:gd name="connsiteY1" fmla="*/ 0 h 1585466"/>
              <a:gd name="connsiteX2" fmla="*/ 1265885 w 1558012"/>
              <a:gd name="connsiteY2" fmla="*/ 576064 h 1585466"/>
              <a:gd name="connsiteX3" fmla="*/ 1536223 w 1558012"/>
              <a:gd name="connsiteY3" fmla="*/ 1585466 h 1585466"/>
              <a:gd name="connsiteX4" fmla="*/ 0 w 1558012"/>
              <a:gd name="connsiteY4" fmla="*/ 1585466 h 1585466"/>
              <a:gd name="connsiteX5" fmla="*/ 0 w 1558012"/>
              <a:gd name="connsiteY5" fmla="*/ 623918 h 1585466"/>
              <a:gd name="connsiteX6" fmla="*/ 479902 w 1558012"/>
              <a:gd name="connsiteY6" fmla="*/ 144016 h 1585466"/>
              <a:gd name="connsiteX0" fmla="*/ 479902 w 1558012"/>
              <a:gd name="connsiteY0" fmla="*/ 144016 h 1585466"/>
              <a:gd name="connsiteX1" fmla="*/ 1558012 w 1558012"/>
              <a:gd name="connsiteY1" fmla="*/ 0 h 1585466"/>
              <a:gd name="connsiteX2" fmla="*/ 1265885 w 1558012"/>
              <a:gd name="connsiteY2" fmla="*/ 576064 h 1585466"/>
              <a:gd name="connsiteX3" fmla="*/ 1536223 w 1558012"/>
              <a:gd name="connsiteY3" fmla="*/ 1585466 h 1585466"/>
              <a:gd name="connsiteX4" fmla="*/ 243439 w 1558012"/>
              <a:gd name="connsiteY4" fmla="*/ 1512168 h 1585466"/>
              <a:gd name="connsiteX5" fmla="*/ 0 w 1558012"/>
              <a:gd name="connsiteY5" fmla="*/ 623918 h 1585466"/>
              <a:gd name="connsiteX6" fmla="*/ 479902 w 1558012"/>
              <a:gd name="connsiteY6" fmla="*/ 144016 h 15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012" h="1585466">
                <a:moveTo>
                  <a:pt x="479902" y="144016"/>
                </a:moveTo>
                <a:lnTo>
                  <a:pt x="1558012" y="0"/>
                </a:lnTo>
                <a:lnTo>
                  <a:pt x="1265885" y="576064"/>
                </a:lnTo>
                <a:lnTo>
                  <a:pt x="1536223" y="1585466"/>
                </a:lnTo>
                <a:lnTo>
                  <a:pt x="243439" y="1512168"/>
                </a:lnTo>
                <a:lnTo>
                  <a:pt x="0" y="623918"/>
                </a:lnTo>
                <a:lnTo>
                  <a:pt x="479902" y="14401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4586"/>
                </a:solidFill>
                <a:latin typeface="Verdana" pitchFamily="34" charset="0"/>
              </a:rPr>
              <a:t>Example: A </a:t>
            </a:r>
            <a:r>
              <a:rPr lang="en-US" sz="2000" b="1" smtClean="0">
                <a:solidFill>
                  <a:srgbClr val="004586"/>
                </a:solidFill>
                <a:latin typeface="Verdana" pitchFamily="34" charset="0"/>
              </a:rPr>
              <a:t>WITHIN C</a:t>
            </a:r>
            <a:endParaRPr lang="en-US" sz="2000" b="1" dirty="0" smtClean="0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816" y="1187549"/>
            <a:ext cx="90735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47824" y="2627709"/>
            <a:ext cx="1584098" cy="431959"/>
            <a:chOff x="863848" y="3923853"/>
            <a:chExt cx="1584176" cy="432048"/>
          </a:xfrm>
        </p:grpSpPr>
        <p:cxnSp>
          <p:nvCxnSpPr>
            <p:cNvPr id="9" name="Straight Connector 11"/>
            <p:cNvCxnSpPr>
              <a:cxnSpLocks noChangeShapeType="1"/>
            </p:cNvCxnSpPr>
            <p:nvPr/>
          </p:nvCxnSpPr>
          <p:spPr bwMode="auto">
            <a:xfrm>
              <a:off x="863848" y="4283893"/>
              <a:ext cx="936104" cy="72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flipV="1">
              <a:off x="1799952" y="3923853"/>
              <a:ext cx="288032" cy="4320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1" name="Straight Connector 16"/>
            <p:cNvCxnSpPr>
              <a:cxnSpLocks noChangeShapeType="1"/>
            </p:cNvCxnSpPr>
            <p:nvPr/>
          </p:nvCxnSpPr>
          <p:spPr bwMode="auto">
            <a:xfrm>
              <a:off x="2087984" y="3923853"/>
              <a:ext cx="360040" cy="3600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03963"/>
              </p:ext>
            </p:extLst>
          </p:nvPr>
        </p:nvGraphicFramePr>
        <p:xfrm>
          <a:off x="3240088" y="2433638"/>
          <a:ext cx="6473824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456"/>
                <a:gridCol w="1618456"/>
                <a:gridCol w="1618456"/>
                <a:gridCol w="1618456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I</a:t>
                      </a:r>
                      <a:r>
                        <a:rPr lang="en-US" sz="1800"/>
                        <a:t>(C)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</a:t>
                      </a:r>
                      <a:r>
                        <a:rPr lang="en-US" sz="1800"/>
                        <a:t>(C)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</a:t>
                      </a:r>
                      <a:r>
                        <a:rPr lang="en-US" sz="1800"/>
                        <a:t>(C)</a:t>
                      </a: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</a:t>
                      </a:r>
                      <a:r>
                        <a:rPr lang="en-US" sz="1800" dirty="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*</a:t>
                      </a:r>
                      <a:endParaRPr lang="en-US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</a:t>
                      </a:r>
                      <a:endParaRPr lang="en-US" sz="1800" b="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  <a:r>
                        <a:rPr lang="en-US" sz="1800" b="0" dirty="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*</a:t>
                      </a:r>
                      <a:endParaRPr lang="en-US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</a:t>
                      </a:r>
                      <a:endParaRPr lang="en-US" sz="1800" b="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</a:t>
                      </a:r>
                      <a:r>
                        <a:rPr lang="en-US" sz="1800" b="0"/>
                        <a:t>(A)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*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*</a:t>
                      </a:r>
                      <a:endParaRPr lang="en-US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75816" y="1979637"/>
            <a:ext cx="3513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1655936" y="2987749"/>
            <a:ext cx="3642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The RCC-8 Calculus (</a:t>
            </a:r>
            <a:r>
              <a:rPr lang="en-US" sz="2400" b="1" dirty="0" err="1" smtClean="0">
                <a:solidFill>
                  <a:srgbClr val="004586"/>
                </a:solidFill>
                <a:latin typeface="Verdana" pitchFamily="34" charset="0"/>
              </a:rPr>
              <a:t>Randell</a:t>
            </a: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 et al., 1991)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808" y="1115541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</a:rPr>
              <a:t>Eight JEPD binary relations 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that can be all defined in terms of a single primitive (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</a:rPr>
              <a:t>connection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 of two regions).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70691" name="Picture 3" descr="C:\manolis\talks\eswc2012-tutorial\figures\RCC8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40912" y="3273396"/>
            <a:ext cx="7848872" cy="3533163"/>
          </a:xfrm>
          <a:prstGeom prst="rect">
            <a:avLst/>
          </a:prstGeom>
          <a:noFill/>
        </p:spPr>
      </p:pic>
      <p:pic>
        <p:nvPicPr>
          <p:cNvPr id="184360" name="Picture 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21988" r="1501" b="14351"/>
          <a:stretch/>
        </p:blipFill>
        <p:spPr bwMode="auto">
          <a:xfrm>
            <a:off x="716756" y="3203774"/>
            <a:ext cx="87880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RCC-8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816" y="1187549"/>
            <a:ext cx="90735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Variations exist depending on: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What kind of regions of a topological space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are considered (non-empty, regular, closed, connected, holes allowed, dimensionality).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How is 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contact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 of two regions defined (the regions have a point in common or their closures have a point in common).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RCC-5 subset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has also been studied (no distinction among TPP and NTPP, called just PP). 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More Qualitative Spatial Relations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816" y="1187549"/>
            <a:ext cx="90735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Orientation/Cardinal directions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 (left of, right of, north of, south of, northeast of etc.)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Distance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 (close to, far from etc.). This information can also be 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</a:rPr>
              <a:t>quantitative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2274" name="Picture 2" descr="C:\manolis\talks\eswc2012-tutorial\figures\com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2267669"/>
            <a:ext cx="3362325" cy="3009900"/>
          </a:xfrm>
          <a:prstGeom prst="rect">
            <a:avLst/>
          </a:prstGeom>
          <a:noFill/>
        </p:spPr>
      </p:pic>
      <p:pic>
        <p:nvPicPr>
          <p:cNvPr id="182275" name="Picture 3" descr="C:\manolis\talks\eswc2012-tutorial\figures\cardinal-skiadopou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416" y="2771725"/>
            <a:ext cx="241530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Coordinate Systems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one of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scalar values that determines the position of a point in an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-dimensional space.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 system: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set of mathematical rules for specifying how coordinates are to be assigned to points.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the Cartesian coordinate system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C:\manolis\talks\eswc2012-tutorial\250px-Cartesian-coordinate-syste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448" y="3635821"/>
            <a:ext cx="316835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Coordinate Reference Systems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 reference system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 coordinate system that is related to an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(e.g., the Earth, a planar projection of the Earth, a three dimensional mathematical space such as R</a:t>
            </a:r>
            <a:r>
              <a:rPr lang="en-US" baseline="30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through a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datum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which species its origin, scale, and orientation.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Geographic coordinate reference system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: a 3-dimensional coordinate system that utilizes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latitude (</a:t>
            </a:r>
            <a:r>
              <a:rPr lang="el-GR" b="1" dirty="0" smtClean="0">
                <a:solidFill>
                  <a:srgbClr val="000000"/>
                </a:solidFill>
                <a:latin typeface="Verdana" pitchFamily="34" charset="0"/>
              </a:rPr>
              <a:t>φ)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longitude</a:t>
            </a:r>
            <a:r>
              <a:rPr lang="el-GR" b="1" dirty="0" smtClean="0">
                <a:solidFill>
                  <a:srgbClr val="000000"/>
                </a:solidFill>
                <a:latin typeface="Verdana" pitchFamily="34" charset="0"/>
              </a:rPr>
              <a:t> (λ)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and optionally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geodetic height (i.e., elevation)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to capture geographic locations on Earth.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manolis\talks\eswc2012-tutorial\200px-Latitude_and_longitude_graticule_on_a_sphe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04" y="4499917"/>
            <a:ext cx="237626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The World Geodetic System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 Geodetic System (WGS)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the most well-known geographic coordinate reference system and its latest revision is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WGS84.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Applications: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cartography, geodesy, navigation (GPS), etc.</a:t>
            </a:r>
          </a:p>
        </p:txBody>
      </p:sp>
      <p:pic>
        <p:nvPicPr>
          <p:cNvPr id="8194" name="Picture 2" descr="C:\manolis\talks\eswc2012-tutorial\200px-Latitude_and_longitude_graticule_on_a_sphe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376" y="3563813"/>
            <a:ext cx="3424460" cy="3424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4586"/>
                </a:solidFill>
                <a:latin typeface="Verdana" pitchFamily="34" charset="0"/>
              </a:rPr>
              <a:t>Projected Coordinate Reference Systems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Projected coordinate reference system: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transform the 3-dimensional ellipsoid approximation of the Earth into a 2-dimensional surface (distortions!)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/>
              <a:t>Example: </a:t>
            </a:r>
            <a:r>
              <a:rPr lang="en-US" sz="2000" dirty="0" smtClean="0"/>
              <a:t>the </a:t>
            </a:r>
            <a:r>
              <a:rPr lang="en-US" sz="2000" b="1" dirty="0" smtClean="0"/>
              <a:t>Universal Transverse Mercator (UTM) </a:t>
            </a:r>
            <a:r>
              <a:rPr lang="en-US" sz="2000" dirty="0" smtClean="0"/>
              <a:t>system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 descr="C:\manolis\talks\eswc2012-tutorial\utmw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1845"/>
            <a:ext cx="5334000" cy="2952750"/>
          </a:xfrm>
          <a:prstGeom prst="rect">
            <a:avLst/>
          </a:prstGeom>
          <a:noFill/>
        </p:spPr>
      </p:pic>
      <p:pic>
        <p:nvPicPr>
          <p:cNvPr id="9218" name="Picture 2" descr="C:\manolis\talks\eswc2012-tutorial\300px-Utm-z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352" y="4355901"/>
            <a:ext cx="4248472" cy="2124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Outline</a:t>
            </a:r>
            <a:endParaRPr lang="en-US" sz="3200" b="1" dirty="0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0157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Basic GIS concepts and terminology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Abstract geographic space modeling paradigms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Concrete representations for the abstract modeling paradigms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Geospatial data standards</a:t>
            </a:r>
          </a:p>
          <a:p>
            <a:pPr marL="457200" indent="-4572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32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4586"/>
                </a:solidFill>
                <a:latin typeface="Verdana" pitchFamily="34" charset="0"/>
              </a:rPr>
              <a:t>Coordinate Reference Systems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 are well-known ways to 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translate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between co-ordinate reference systems.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Various authorities maintain lists of coordinate reference systems. See for example: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OGC </a:t>
            </a:r>
            <a:r>
              <a:rPr lang="en-US" sz="2400" dirty="0" smtClean="0">
                <a:hlinkClick r:id="rId3"/>
              </a:rPr>
              <a:t>http://www.opengis.net/def/crs/</a:t>
            </a:r>
            <a:r>
              <a:rPr lang="en-US" sz="2400" dirty="0" smtClean="0"/>
              <a:t> </a:t>
            </a:r>
            <a:endParaRPr lang="en-US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 Petroleum Survey Group</a:t>
            </a:r>
            <a:r>
              <a:rPr lang="en-US" sz="2400" b="1" dirty="0" smtClean="0"/>
              <a:t> </a:t>
            </a:r>
            <a:r>
              <a:rPr lang="en-US" sz="2400" dirty="0" smtClean="0">
                <a:hlinkClick r:id="rId4"/>
              </a:rPr>
              <a:t>http://www.epsg-registry.org/</a:t>
            </a:r>
            <a:r>
              <a:rPr lang="en-US" sz="2400" dirty="0" smtClean="0"/>
              <a:t>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Abstract Modeling Paradigms: Feature-based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Feature-based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(or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entity-based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object-based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This kind of modeling is based on the concepts we presented already.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99" name="Picture 3" descr="C:\manolis\talks\eswc2012-tutorial\etna_ali_201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2483693"/>
            <a:ext cx="6137920" cy="409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anolis\talks\eswc2012-tutorial\r238_9_tdx_20101019_ita_aetna_d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280" y="3635821"/>
            <a:ext cx="4752528" cy="3231719"/>
          </a:xfrm>
          <a:prstGeom prst="rect">
            <a:avLst/>
          </a:prstGeom>
          <a:noFill/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Abstract Modeling Paradigms: Field-based</a:t>
            </a:r>
            <a:endParaRPr lang="en-US" sz="3200" b="1" dirty="0" smtClean="0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point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x,y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geographic space is associated with one or several attribute values defined as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continuous functions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elevation, precipitation, humidity, temperature for each point 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x,y</a:t>
            </a:r>
            <a:r>
              <a:rPr lang="en-US" sz="20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the Euclidean plane.</a:t>
            </a:r>
            <a:endParaRPr lang="en-U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4586"/>
                </a:solidFill>
                <a:latin typeface="Verdana" pitchFamily="34" charset="0"/>
              </a:rPr>
              <a:t>From Abstract Modeling to Concrete Representations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Rectangle 4"/>
              <p:cNvSpPr>
                <a:spLocks noChangeArrowheads="1"/>
              </p:cNvSpPr>
              <p:nvPr/>
            </p:nvSpPr>
            <p:spPr bwMode="auto">
              <a:xfrm>
                <a:off x="503239" y="1187450"/>
                <a:ext cx="9073577" cy="576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10440" rIns="0" bIns="0"/>
              <a:lstStyle/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Question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How do we represent the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infinite objects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of the abstract representations (points, lines, fields etc.)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by finite means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(in a computer)?</a:t>
                </a: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en-US" sz="20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571500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Answers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:</a:t>
                </a:r>
              </a:p>
              <a:p>
                <a:pPr marL="1314450" lvl="1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Approximate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 the continuous space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)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by a discrete one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).</a:t>
                </a:r>
                <a:endParaRPr lang="en-US" sz="20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1314450" lvl="1" indent="-571500" hangingPunct="1">
                  <a:lnSpc>
                    <a:spcPct val="150000"/>
                  </a:lnSpc>
                  <a:buSzPct val="71000"/>
                  <a:buFont typeface="Arial" pitchFamily="34" charset="0"/>
                  <a:buChar char="•"/>
                  <a:tabLst>
                    <a:tab pos="223838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 pitchFamily="34" charset="0"/>
                  </a:rPr>
                  <a:t>Use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special encodings</a:t>
                </a:r>
              </a:p>
            </p:txBody>
          </p:sp>
        </mc:Choice>
        <mc:Fallback>
          <p:sp>
            <p:nvSpPr>
              <p:cNvPr id="51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239" y="1187450"/>
                <a:ext cx="9073577" cy="5761038"/>
              </a:xfrm>
              <a:prstGeom prst="rect">
                <a:avLst/>
              </a:prstGeom>
              <a:blipFill rotWithShape="1">
                <a:blip r:embed="rId3"/>
                <a:stretch>
                  <a:fillRect l="-1142" r="-13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4586"/>
                </a:solidFill>
                <a:latin typeface="Verdana" pitchFamily="34" charset="0"/>
              </a:rPr>
              <a:t>Concrete Representations - Tessellation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this case a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cellular decomposition of the plane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(usually, a grid) serves as a basis for representing the geometry.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raster representation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3" descr="C:\manolis\talks\eswc2012-tutorial\raste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368" y="2987749"/>
            <a:ext cx="396044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Tessellation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Tiling (variable sized)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5" name="Picture 3" descr="C:\manolis\talks\eswc2012-tutorial\sdo_hy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00" y="2555701"/>
            <a:ext cx="5715000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Tessellation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Cadastral map (irregular tessellation)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overlayed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a satellite image.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C:\manolis\talks\eswc2012-tutorial\Fraser-Cadastral overlay of IKO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024" y="2267669"/>
            <a:ext cx="5689600" cy="40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Concrete Representations: Vectors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this case objects are constructed from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 segments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primitives as follows: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represented by a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tuple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coordinates.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 segment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represented by a pair with its beginning and ending point.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complex objects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 as  arbitrary lines, curves, surfaces etc. are built recursively by the basic primitives using constructs such as lists, sets etc.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Concrete Representations: Vectors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24" y="1259558"/>
            <a:ext cx="62579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5112320" y="1475581"/>
          <a:ext cx="4245586" cy="34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854693" y="6156101"/>
            <a:ext cx="70054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(1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(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2400" dirty="0" smtClean="0">
                <a:latin typeface="Courier New" pitchFamily="49" charset="0"/>
                <a:cs typeface="Courier New" pitchFamily="49" charset="0"/>
              </a:rPr>
              <a:t>1 2)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l-GR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8" y="1915938"/>
            <a:ext cx="5733120" cy="402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Concrete Representations: Constraints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this case objects are represented by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quantifier free formulas in a constraint language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(e.g., linear constraints).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9792" y="6012085"/>
          <a:ext cx="9458221" cy="75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4940300" imgH="393700" progId="Equation.3">
                  <p:embed/>
                </p:oleObj>
              </mc:Choice>
              <mc:Fallback>
                <p:oleObj name="Equation" r:id="rId5" imgW="4940300" imgH="3937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92" y="6012085"/>
                        <a:ext cx="9458221" cy="753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Basic GIS Concepts and Terminology</a:t>
            </a:r>
            <a:endParaRPr lang="en-US" sz="3200" b="1" dirty="0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Theme: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the information corresponding to a particular domain that we want to model. A theme is a set of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geographic features.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Example: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 the countries of Europe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3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6865" name="Picture 1" descr="C:\manolis\talks\eswc2012-tutorial\initial version\europe_map_politi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3563813"/>
            <a:ext cx="4715115" cy="3299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Geospatial Data Standards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Geospatial Consortium (OGC)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 Organization for Standardization (ISO)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have developed many geospatial data standards that are in wide use today. In this tutorial we will cover: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Well-Known Text 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Geography Markup Language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OpenGIS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Simple Feature Access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C:\manolis\talks\eswc2012-tutorial\og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4931965"/>
            <a:ext cx="2466975" cy="1847850"/>
          </a:xfrm>
          <a:prstGeom prst="rect">
            <a:avLst/>
          </a:prstGeom>
          <a:noFill/>
        </p:spPr>
      </p:pic>
      <p:pic>
        <p:nvPicPr>
          <p:cNvPr id="6147" name="Picture 3" descr="C:\manolis\talks\eswc2012-tutorial\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616" y="5147989"/>
            <a:ext cx="169545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Well-Known Text (WKT)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WKT is an OGC and ISO standard for representing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geometries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 reference systems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and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transformations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coordinate reference systems.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WKT is specified in </a:t>
            </a:r>
            <a:r>
              <a:rPr lang="en-US" sz="2000" b="1" dirty="0" err="1" smtClean="0"/>
              <a:t>OpenGIS</a:t>
            </a:r>
            <a:r>
              <a:rPr lang="en-US" sz="2000" b="1" dirty="0" smtClean="0"/>
              <a:t> Simple Feature Access - Part 1: Common Architecture </a:t>
            </a:r>
            <a:r>
              <a:rPr lang="en-US" sz="2000" dirty="0" smtClean="0"/>
              <a:t>standard which is the same as the </a:t>
            </a:r>
            <a:r>
              <a:rPr lang="en-US" sz="2000" b="1" dirty="0" smtClean="0"/>
              <a:t>ISO 19125-1 </a:t>
            </a:r>
            <a:r>
              <a:rPr lang="en-US" sz="2000" dirty="0" smtClean="0"/>
              <a:t>standard. Download from </a:t>
            </a:r>
            <a:r>
              <a:rPr lang="en-US" sz="2000" dirty="0" smtClean="0">
                <a:hlinkClick r:id="rId3"/>
              </a:rPr>
              <a:t>http://portal.opengeospatial.org/files/?artifact_id=25355</a:t>
            </a:r>
            <a:r>
              <a:rPr lang="en-US" sz="2000" dirty="0" smtClean="0"/>
              <a:t> .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standard concentrates on 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simple features: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features with all spatial attributes described piecewise by a straight line or a planar interpolation between sets of points.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WKT Class Hierarchy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266" name="Picture 2" descr="C:\manolis\talks\eswc2012-tutorial\wkt-class-hierarc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1691605"/>
            <a:ext cx="8393459" cy="426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Example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1" descr="geomcollection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144" y="1043533"/>
            <a:ext cx="24050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3238" y="3767138"/>
            <a:ext cx="9069387" cy="2816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Courier New" pitchFamily="49" charset="0"/>
              </a:rPr>
              <a:t>WKT representation: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GeometryCollection(</a:t>
            </a: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  Point(5 35),</a:t>
            </a: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  LineString(3 10,5 25,15 35,20 37,30 40),</a:t>
            </a: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  Polygon((5 5,28 7,44 14,47 35,40 40,20 30,5 5), </a:t>
            </a: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          (28 29,14.5 11,26.5 12,37.5 20,28 29))</a:t>
            </a:r>
          </a:p>
          <a:p>
            <a:pPr marL="400050" marR="0" lvl="1" indent="0" algn="l" defTabSz="4572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DejaVu Sans" pitchFamily="34" charset="0"/>
                <a:cs typeface="Courier New" pitchFamily="49" charset="0"/>
              </a:rPr>
              <a:t>  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DejaVu Sans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Geography Markup Language (GML)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GML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an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XML-based encoding standard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the representation of geospatial data.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GML provides XML schemas for defining a variety of concepts: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geographic features, geometry, coordinate reference systems, topology, time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units of measurement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GML profiles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subsets of GML that target particular applications.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Point Profile, GML Simple Features Profile etc.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GML Simple Features: Class Hierarchy</a:t>
            </a:r>
          </a:p>
        </p:txBody>
      </p:sp>
      <p:pic>
        <p:nvPicPr>
          <p:cNvPr id="4098" name="Picture 2" descr="gmlGeometry.PNG (1238×64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043533"/>
            <a:ext cx="8875014" cy="58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Example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endParaRPr lang="en-US" sz="20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238" y="1392238"/>
            <a:ext cx="9069387" cy="555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Courier New" pitchFamily="49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Courier New" pitchFamily="49" charset="0"/>
              </a:rPr>
              <a:t>GML representation: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&lt;gml:Polygon gml:id="p3" srsName="urn:ogc:def:crs:EPSG:6.6:4326</a:t>
            </a:r>
            <a:r>
              <a:rPr kumimoji="0" lang="pl-PL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”</a:t>
            </a: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&lt;gml:exterior&gt;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&lt;gml:LinearRing&gt;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	&lt;gml:coordinates&gt;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		5,5 28,7 44,14 47,35 40,40 20,30 5,5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	&lt;/gml:coordinates&gt;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&lt;/gml:LinearRing&gt;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&lt;/gml:exterior&gt;</a:t>
            </a:r>
          </a:p>
          <a:p>
            <a:pPr marL="0" marR="0" lvl="0" indent="0" algn="l" defTabSz="4572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&lt;/gml:Polygon&gt; 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pic>
        <p:nvPicPr>
          <p:cNvPr id="8" name="Picture 6" descr="polygon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525" y="68421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 smtClean="0">
                <a:solidFill>
                  <a:srgbClr val="004586"/>
                </a:solidFill>
                <a:latin typeface="Verdana" pitchFamily="34" charset="0"/>
              </a:rPr>
              <a:t>OpenGIS</a:t>
            </a: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 Simple Features Access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OGC has also specified a standard for 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storage, retrieval, query and update of sets of simple features using relational DBMS and SQL.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standard is </a:t>
            </a:r>
            <a:r>
              <a:rPr lang="en-US" sz="2000" b="1" dirty="0" smtClean="0"/>
              <a:t>“</a:t>
            </a:r>
            <a:r>
              <a:rPr lang="en-US" sz="2000" b="1" dirty="0" err="1" smtClean="0"/>
              <a:t>OpenGIS</a:t>
            </a:r>
            <a:r>
              <a:rPr lang="en-US" sz="2000" b="1" dirty="0" smtClean="0"/>
              <a:t> Simple Feature Access - Part 2: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 Option</a:t>
            </a:r>
            <a:r>
              <a:rPr lang="en-US" sz="2000" b="1" dirty="0" smtClean="0"/>
              <a:t>” </a:t>
            </a:r>
            <a:r>
              <a:rPr lang="en-US" sz="2000" dirty="0" smtClean="0"/>
              <a:t>and it is the same as the </a:t>
            </a:r>
            <a:r>
              <a:rPr lang="en-US" sz="2000" b="1" dirty="0" smtClean="0"/>
              <a:t>ISO 19125-2 </a:t>
            </a:r>
            <a:r>
              <a:rPr lang="en-US" sz="2000" dirty="0" smtClean="0"/>
              <a:t>standard. Download from </a:t>
            </a:r>
            <a:r>
              <a:rPr lang="en-US" sz="2000" dirty="0" smtClean="0">
                <a:hlinkClick r:id="rId3"/>
              </a:rPr>
              <a:t>http://portal.opengeospatial.org/files/?artifact_id=25354</a:t>
            </a:r>
            <a:r>
              <a:rPr lang="en-US" sz="2000" dirty="0" smtClean="0"/>
              <a:t>.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/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/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Related standard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ISO 13249 SQL/MM - Part 3.</a:t>
            </a:r>
            <a:endParaRPr lang="en-U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 smtClean="0">
                <a:solidFill>
                  <a:srgbClr val="004586"/>
                </a:solidFill>
                <a:latin typeface="Verdana" pitchFamily="34" charset="0"/>
              </a:rPr>
              <a:t>OpenGIS</a:t>
            </a: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 Simple Features Access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standard covers two implementations options: (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using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the SQL predefined data types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(ii) using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 with geometry types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 with geometry types: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use the WKT geometry class hierarchy presented earlier to define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geometric data types for SQL 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define new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 functions on those types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SQL with Geometry Types - Functions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that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request or check properties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a geometry: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 Dimension(A:Geometry, B:Geometry):Integer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ST_GeometryType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(A:Geometry):Character Varying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ST_AsText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 Character Large Object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ST_AsBinary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 Binary Large Object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ST_SRID(A:Geometry): Integer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ST_IsEmpty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 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ST_IsSimple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 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MU Typewriter Text Regular"/>
              <a:cs typeface="CMU Typewriter Text Regular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Basic GIS Concepts (cont’d)</a:t>
            </a:r>
            <a:endParaRPr lang="en-US" sz="3200" b="1" dirty="0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Geographic feature or geographic object: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a domain entity that can have various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attributes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that describe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spatial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and non-spatial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characteristics.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Example: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the country Greece with attributes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Population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Flag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Capital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Geographical area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Coastline</a:t>
            </a:r>
          </a:p>
          <a:p>
            <a:pPr marL="2628900" lvl="4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Bordering countries</a:t>
            </a:r>
          </a:p>
          <a:p>
            <a:pPr marL="571500" indent="-571500" hangingPunct="1">
              <a:lnSpc>
                <a:spcPct val="150000"/>
              </a:lnSpc>
              <a:buSzPct val="71000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3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1" descr="C:\manolis\talks\eswc2012-tutorial\initial version\europe_map_politi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464" y="4571925"/>
            <a:ext cx="3087523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SQL with Geometry Types – Functions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88032" y="1187450"/>
            <a:ext cx="9576816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that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topological spatial relationships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two geometries using 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DE-9IM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ST_Equals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ST_Disjoint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ST_Intersects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ST_Touches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ST_Crosses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ST_Within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ST_Contains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ST_Overlaps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ST_Relate</a:t>
            </a:r>
            <a:r>
              <a:rPr lang="en-US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(A:Geometry, B:Geometry, Matrix: Char(9)):Boolean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776" y="4211885"/>
            <a:ext cx="8547894" cy="5741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U Typewriter Text Regular"/>
              <a:ea typeface="+mn-ea"/>
              <a:cs typeface="CMU Typewriter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DE-9IM Relation Definitions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2" descr="C:\manolis\talks\eswc2012-tutorial\figures\de-9im-operationen_scre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024" y="1043533"/>
            <a:ext cx="4476750" cy="589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SQL with Geometry Types – Functions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for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constructing new geometries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 of existing ones: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 Boundary(A:Geometry):Geometry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ST_Envelope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ST_Intersection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(A:Geometry, B:Geometry):Geometry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ST_Union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(A:Geometry, B:Geometry):Geometry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ST_Difference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(A:Geometry, B:Geometry):Geometry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ST_SymDifference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(A:Geometry, B:Geometry):Geometry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ST_Buffer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(A:Geometry,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distance:Double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):Geometry</a:t>
            </a:r>
            <a:endParaRPr lang="en-US" sz="2000" dirty="0" smtClean="0">
              <a:solidFill>
                <a:srgbClr val="000000"/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Geospatial Relational DBMS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OpenGIS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Simple Features Access Standard is today been used in all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relational DBMS with a geospatial extension.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abstract data type mechanism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DBMS allows the representation of all kinds of geospatial data types supported by the standard.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query language (SQL) offers the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the standard for querying data of these types.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74787" name="Picture 3" descr="C:\manolis\talks\eswc2012-tutorial\figures\postg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5219997"/>
            <a:ext cx="1440160" cy="1440160"/>
          </a:xfrm>
          <a:prstGeom prst="rect">
            <a:avLst/>
          </a:prstGeom>
          <a:noFill/>
        </p:spPr>
      </p:pic>
      <p:pic>
        <p:nvPicPr>
          <p:cNvPr id="374788" name="Picture 4" descr="C:\manolis\talks\eswc2012-tutorial\figures\oracle10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568" y="5796061"/>
            <a:ext cx="2286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4586"/>
                </a:solidFill>
                <a:latin typeface="Verdana" pitchFamily="34" charset="0"/>
              </a:rPr>
              <a:t>Conclusions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in geospatial data modeling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Why geographical information?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Geographical Information Science and Systems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Geospatial data on the Web and linked geospatial data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Abstract geographic space modeling paradigms: discrete objects vs. continuous fields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Concrete representations: tessellation vs. vectors vs. constraints</a:t>
            </a:r>
          </a:p>
          <a:p>
            <a:pPr marL="1262063" lvl="1" indent="-519113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Geospatial data standards</a:t>
            </a:r>
          </a:p>
          <a:p>
            <a:pPr marL="1200150" lvl="1" indent="-4572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Next topic: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Geospatial data in the Semantic Web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004586"/>
                </a:solidFill>
                <a:latin typeface="Verdana" pitchFamily="34" charset="0"/>
              </a:rPr>
              <a:t>Basic GIS Concepts (cont’d</a:t>
            </a: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Geographic features can be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atomic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or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complex.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Example: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According to the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Kallikratis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administrative reform of 2010, Greece consists of:</a:t>
            </a:r>
          </a:p>
          <a:p>
            <a:pPr marL="1714500" lvl="2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13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regions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(e.g., Crete)</a:t>
            </a:r>
          </a:p>
          <a:p>
            <a:pPr marL="1714500" lvl="2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Each region consists of </a:t>
            </a:r>
            <a:r>
              <a:rPr lang="en-US" sz="2000" b="1" dirty="0" err="1" smtClean="0">
                <a:solidFill>
                  <a:srgbClr val="000000"/>
                </a:solidFill>
                <a:latin typeface="Verdana" pitchFamily="34" charset="0"/>
              </a:rPr>
              <a:t>perfectures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(e.g.,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Heraklion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1714500" lvl="2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Each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perfecture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consists of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municipalities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(e.g.,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Dimos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Chersonisou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3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7" name="Picture 3" descr="C:\manolis\talks\eswc2012-tutorial\661px-Kallikratis_dioiki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520" y="4499917"/>
            <a:ext cx="2664296" cy="241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Basic GIS Concepts (cont’d)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spatial characteristics of a feature can involve: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Geometric information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(location in the underlying geographic space, shape etc.) 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Topological information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containment, adjacency etc.).</a:t>
            </a:r>
            <a:endParaRPr lang="en-U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2772" name="Picture 4" descr="C:\manolis\talks\eswc2012-tutorial\initial version\Dimi_Iraklio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44" y="3491805"/>
            <a:ext cx="4248472" cy="340218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5816" y="4211885"/>
            <a:ext cx="4320480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Municipalities of the perfecture of Heraklion:</a:t>
            </a:r>
          </a:p>
          <a:p>
            <a:r>
              <a:rPr lang="pt-BR" dirty="0" smtClean="0"/>
              <a:t>1. Dimos Irakliou</a:t>
            </a:r>
            <a:br>
              <a:rPr lang="pt-BR" dirty="0" smtClean="0"/>
            </a:br>
            <a:r>
              <a:rPr lang="pt-BR" dirty="0" smtClean="0"/>
              <a:t>2. Dimos Archanon-Asterousion</a:t>
            </a:r>
            <a:br>
              <a:rPr lang="pt-BR" dirty="0" smtClean="0"/>
            </a:br>
            <a:r>
              <a:rPr lang="pt-BR" dirty="0" smtClean="0"/>
              <a:t>3. Dimos Viannou</a:t>
            </a:r>
            <a:br>
              <a:rPr lang="pt-BR" dirty="0" smtClean="0"/>
            </a:br>
            <a:r>
              <a:rPr lang="pt-BR" dirty="0" smtClean="0"/>
              <a:t>4. Dimos Gortynas</a:t>
            </a:r>
            <a:br>
              <a:rPr lang="pt-BR" dirty="0" smtClean="0"/>
            </a:br>
            <a:r>
              <a:rPr lang="pt-BR" dirty="0" smtClean="0"/>
              <a:t>5. Dimos Maleviziou</a:t>
            </a:r>
            <a:br>
              <a:rPr lang="pt-BR" dirty="0" smtClean="0"/>
            </a:br>
            <a:r>
              <a:rPr lang="pt-BR" dirty="0" smtClean="0"/>
              <a:t>6. Dimos Minoa Pediadas</a:t>
            </a:r>
            <a:br>
              <a:rPr lang="pt-BR" dirty="0" smtClean="0"/>
            </a:br>
            <a:r>
              <a:rPr lang="pt-BR" dirty="0" smtClean="0"/>
              <a:t>7. Dimos Festou</a:t>
            </a:r>
            <a:br>
              <a:rPr lang="pt-BR" dirty="0" smtClean="0"/>
            </a:br>
            <a:r>
              <a:rPr lang="pt-BR" dirty="0" smtClean="0"/>
              <a:t>8. Dimos Chersonisou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Geometric Information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Geometric information can be captured by using geometric primitives (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points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lines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polygons,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etc.) to approximate the spatial attributes of the real world feature that we want to model.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Geometries are associated with a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coordinate reference system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(or 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spatial reference system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) which describes the coordinate space in which the geometry is defined.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21" name="Picture 1" descr="C:\manolis\talks\eswc2012-tutorial\initial version\mapwind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160" y="2483693"/>
            <a:ext cx="2808312" cy="283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Topological Information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Topological information is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inherently qualitative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and it is expressed in terms of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topological relations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(e.g., containment, adjacency, overlap etc.).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Topological information can be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derived from geometric information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or it might be captured by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asserting explicitly the topological relations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between features.</a:t>
            </a:r>
            <a:endParaRPr lang="en-US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4" descr="C:\manolis\talks\eswc2012-tutorial\initial version\Dimi_Iraklio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464" y="4427909"/>
            <a:ext cx="3024336" cy="2421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226300" y="7019925"/>
            <a:ext cx="2346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CBA73A-EB2E-4D38-80F0-690B7028CAFF}" type="slidenum">
              <a:rPr lang="en-US" sz="1200" b="1">
                <a:solidFill>
                  <a:srgbClr val="004586"/>
                </a:solidFill>
                <a:latin typeface="Verdana" pitchFamily="34" charset="0"/>
              </a:rPr>
              <a:pPr algn="r" hangingPunct="1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 b="1">
              <a:solidFill>
                <a:srgbClr val="004586"/>
              </a:solidFill>
              <a:latin typeface="Verdana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95300" y="306388"/>
            <a:ext cx="850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/>
          <a:p>
            <a:pPr hangingPunct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4586"/>
                </a:solidFill>
                <a:latin typeface="Verdana" pitchFamily="34" charset="0"/>
              </a:rPr>
              <a:t>Topological Relations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3239" y="1187450"/>
            <a:ext cx="90735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440" rIns="0" bIns="0"/>
          <a:lstStyle/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The study of topological relations has produced a lot of interesting results by researchers in: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GIS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Spatial databases</a:t>
            </a:r>
          </a:p>
          <a:p>
            <a:pPr marL="1314450" lvl="1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Artificial Intelligence (qualitative reasoning and knowledge representation)</a:t>
            </a: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71500" indent="-571500" hangingPunct="1">
              <a:lnSpc>
                <a:spcPct val="150000"/>
              </a:lnSpc>
              <a:buSzPct val="71000"/>
              <a:buFont typeface="Arial" pitchFamily="34" charset="0"/>
              <a:buChar char="•"/>
              <a:tabLst>
                <a:tab pos="2238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952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LEIOS Template for Presentatio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LEIOS_template_no_logo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DejaVu Sans"/>
      </a:majorFont>
      <a:minorFont>
        <a:latin typeface="Verdana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LEIOS Template for Presentatio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TELEIOS</Template>
  <TotalTime>6462</TotalTime>
  <Words>2534</Words>
  <Application>Microsoft Office PowerPoint</Application>
  <PresentationFormat>Custom</PresentationFormat>
  <Paragraphs>646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2_Office Theme</vt:lpstr>
      <vt:lpstr>TELEIOS Template for Presentations</vt:lpstr>
      <vt:lpstr>1_Office Theme</vt:lpstr>
      <vt:lpstr>TELEIOS_template_no_logo</vt:lpstr>
      <vt:lpstr>Theme1</vt:lpstr>
      <vt:lpstr>3_Office Theme</vt:lpstr>
      <vt:lpstr>1_TELEIOS Template for Presentations</vt:lpstr>
      <vt:lpstr>4_Office Theme</vt:lpstr>
      <vt:lpstr>Equation</vt:lpstr>
      <vt:lpstr>Background in geospatial data 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TELEIOS Presentation Title Line 1 Title Line 2</dc:title>
  <dc:creator>...</dc:creator>
  <cp:lastModifiedBy>Kostis</cp:lastModifiedBy>
  <cp:revision>979</cp:revision>
  <cp:lastPrinted>1601-01-01T00:00:00Z</cp:lastPrinted>
  <dcterms:created xsi:type="dcterms:W3CDTF">2011-09-05T10:35:18Z</dcterms:created>
  <dcterms:modified xsi:type="dcterms:W3CDTF">2012-05-27T10:30:38Z</dcterms:modified>
</cp:coreProperties>
</file>